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5" r:id="rId2"/>
    <p:sldId id="286" r:id="rId3"/>
    <p:sldId id="287" r:id="rId4"/>
  </p:sldIdLst>
  <p:sldSz cx="7562850" cy="1069181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algn="r" defTabSz="914400" rtl="1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6pPr>
    <a:lvl7pPr marL="2743200" algn="r" defTabSz="914400" rtl="1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7pPr>
    <a:lvl8pPr marL="3200400" algn="r" defTabSz="914400" rtl="1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8pPr>
    <a:lvl9pPr marL="3657600" algn="r" defTabSz="914400" rtl="1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412" autoAdjust="0"/>
    <p:restoredTop sz="94660"/>
  </p:normalViewPr>
  <p:slideViewPr>
    <p:cSldViewPr snapToGrid="0">
      <p:cViewPr varScale="1">
        <p:scale>
          <a:sx n="43" d="100"/>
          <a:sy n="43" d="100"/>
        </p:scale>
        <p:origin x="214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601398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ChangeArrowheads="1"/>
          </p:cNvSpPr>
          <p:nvPr/>
        </p:nvSpPr>
        <p:spPr bwMode="auto">
          <a:xfrm>
            <a:off x="323850" y="361950"/>
            <a:ext cx="3608388" cy="1417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ts val="1613"/>
              </a:lnSpc>
              <a:spcAft>
                <a:spcPts val="838"/>
              </a:spcAft>
            </a:pPr>
            <a:r>
              <a:rPr lang="en-US" sz="1400">
                <a:latin typeface="Times New Roman" panose="02020603050405020304" pitchFamily="18" charset="0"/>
              </a:rPr>
              <a:t>AlKarkh University of Science College of science First year level </a:t>
            </a:r>
          </a:p>
          <a:p>
            <a:pPr eaLnBrk="1" hangingPunct="1">
              <a:lnSpc>
                <a:spcPts val="1613"/>
              </a:lnSpc>
              <a:spcAft>
                <a:spcPts val="838"/>
              </a:spcAft>
            </a:pPr>
            <a:r>
              <a:rPr lang="en-US" sz="1400" b="1">
                <a:latin typeface="Times New Roman" panose="02020603050405020304" pitchFamily="18" charset="0"/>
              </a:rPr>
              <a:t>General chemistry Labs</a:t>
            </a:r>
          </a:p>
          <a:p>
            <a:pPr eaLnBrk="1" hangingPunct="1">
              <a:lnSpc>
                <a:spcPts val="1825"/>
              </a:lnSpc>
              <a:spcAft>
                <a:spcPts val="838"/>
              </a:spcAft>
            </a:pPr>
            <a:r>
              <a:rPr lang="en-US" sz="1500" b="1">
                <a:latin typeface="Times New Roman" panose="02020603050405020304" pitchFamily="18" charset="0"/>
              </a:rPr>
              <a:t>Supervisor: Dr. Mohammed Abdul Baset Assistant: Anssam Dhaher Huessin</a:t>
            </a:r>
          </a:p>
        </p:txBody>
      </p:sp>
      <p:sp>
        <p:nvSpPr>
          <p:cNvPr id="45059" name="Rectangle 3"/>
          <p:cNvSpPr>
            <a:spLocks noChangeArrowheads="1"/>
          </p:cNvSpPr>
          <p:nvPr/>
        </p:nvSpPr>
        <p:spPr bwMode="auto">
          <a:xfrm>
            <a:off x="1905000" y="2008188"/>
            <a:ext cx="3368675" cy="631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ts val="838"/>
              </a:spcBef>
              <a:spcAft>
                <a:spcPts val="1263"/>
              </a:spcAft>
            </a:pPr>
            <a:r>
              <a:rPr lang="en-US" b="1">
                <a:latin typeface="Times New Roman" panose="02020603050405020304" pitchFamily="18" charset="0"/>
              </a:rPr>
              <a:t>Lab -10-</a:t>
            </a:r>
          </a:p>
          <a:p>
            <a:pPr algn="ctr" eaLnBrk="1" hangingPunct="1">
              <a:spcAft>
                <a:spcPts val="1675"/>
              </a:spcAft>
            </a:pPr>
            <a:r>
              <a:rPr lang="en-US" b="1">
                <a:latin typeface="Times New Roman" panose="02020603050405020304" pitchFamily="18" charset="0"/>
              </a:rPr>
              <a:t>Titration of Acetic Acid in Vinegar</a:t>
            </a:r>
          </a:p>
        </p:txBody>
      </p:sp>
      <p:sp>
        <p:nvSpPr>
          <p:cNvPr id="45060" name="Rectangle 4"/>
          <p:cNvSpPr>
            <a:spLocks noChangeArrowheads="1"/>
          </p:cNvSpPr>
          <p:nvPr/>
        </p:nvSpPr>
        <p:spPr bwMode="auto">
          <a:xfrm>
            <a:off x="560388" y="2886075"/>
            <a:ext cx="6608762" cy="1149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marL="244475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>
              <a:lnSpc>
                <a:spcPts val="1875"/>
              </a:lnSpc>
              <a:spcBef>
                <a:spcPts val="1675"/>
              </a:spcBef>
            </a:pPr>
            <a:r>
              <a:rPr lang="en-US" sz="1400" b="1">
                <a:latin typeface="Times New Roman" panose="02020603050405020304" pitchFamily="18" charset="0"/>
              </a:rPr>
              <a:t>1. Introduction:</a:t>
            </a:r>
          </a:p>
          <a:p>
            <a:pPr algn="just" eaLnBrk="1" hangingPunct="1">
              <a:lnSpc>
                <a:spcPts val="1875"/>
              </a:lnSpc>
            </a:pPr>
            <a:r>
              <a:rPr lang="en-US" sz="1400">
                <a:latin typeface="Times New Roman" panose="02020603050405020304" pitchFamily="18" charset="0"/>
              </a:rPr>
              <a:t>• Acetic Acid (from Latin </a:t>
            </a:r>
            <a:r>
              <a:rPr lang="en-US" sz="1400" i="1">
                <a:latin typeface="Times New Roman" panose="02020603050405020304" pitchFamily="18" charset="0"/>
              </a:rPr>
              <a:t>acetum</a:t>
            </a:r>
            <a:r>
              <a:rPr lang="en-US" sz="1400">
                <a:latin typeface="Times New Roman" panose="02020603050405020304" pitchFamily="18" charset="0"/>
              </a:rPr>
              <a:t> for vinegar) is the main component of Vinegar. It is a carbon based compound with a single ionizable proton, making it an organic acid of the larger class of organic acids called Carboxylic Acids; organic compounds with a -COOH functional moiety.</a:t>
            </a:r>
          </a:p>
        </p:txBody>
      </p:sp>
      <p:sp>
        <p:nvSpPr>
          <p:cNvPr id="45061" name="Rectangle 7"/>
          <p:cNvSpPr>
            <a:spLocks noChangeArrowheads="1"/>
          </p:cNvSpPr>
          <p:nvPr/>
        </p:nvSpPr>
        <p:spPr bwMode="auto">
          <a:xfrm>
            <a:off x="560388" y="5413375"/>
            <a:ext cx="6602412" cy="2117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marL="244475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>
              <a:lnSpc>
                <a:spcPts val="1825"/>
              </a:lnSpc>
              <a:spcBef>
                <a:spcPts val="838"/>
              </a:spcBef>
            </a:pPr>
            <a:r>
              <a:rPr lang="en-US" sz="1400">
                <a:latin typeface="Times New Roman" panose="02020603050405020304" pitchFamily="18" charset="0"/>
              </a:rPr>
              <a:t>•    Typically the Acetic Acid content of a vinegar will vary from about 5-8% for Table Vinegars to about 18% for Pickling Vinegars.</a:t>
            </a:r>
          </a:p>
          <a:p>
            <a:pPr algn="just" eaLnBrk="1" hangingPunct="1">
              <a:lnSpc>
                <a:spcPts val="1850"/>
              </a:lnSpc>
            </a:pPr>
            <a:r>
              <a:rPr lang="en-US" sz="1400">
                <a:latin typeface="Times New Roman" panose="02020603050405020304" pitchFamily="18" charset="0"/>
              </a:rPr>
              <a:t>•    In this experiment we will determine the percentage Acetic Acid (CH</a:t>
            </a:r>
            <a:r>
              <a:rPr lang="en-US" sz="1400" baseline="-25000">
                <a:latin typeface="Times New Roman" panose="02020603050405020304" pitchFamily="18" charset="0"/>
              </a:rPr>
              <a:t>3</a:t>
            </a:r>
            <a:r>
              <a:rPr lang="en-US" sz="1400">
                <a:latin typeface="Times New Roman" panose="02020603050405020304" pitchFamily="18" charset="0"/>
              </a:rPr>
              <a:t>CO</a:t>
            </a:r>
            <a:r>
              <a:rPr lang="en-US" sz="1400" baseline="-25000">
                <a:latin typeface="Times New Roman" panose="02020603050405020304" pitchFamily="18" charset="0"/>
              </a:rPr>
              <a:t>2</a:t>
            </a:r>
            <a:r>
              <a:rPr lang="en-US" sz="1400">
                <a:latin typeface="Times New Roman" panose="02020603050405020304" pitchFamily="18" charset="0"/>
              </a:rPr>
              <a:t>H) in Vinegar. We will do this by Titrating the Acetic Acid present with a Strong Base; Sodium Hydroxide (NaOH).</a:t>
            </a:r>
          </a:p>
          <a:p>
            <a:pPr algn="just" eaLnBrk="1" hangingPunct="1">
              <a:lnSpc>
                <a:spcPts val="1875"/>
              </a:lnSpc>
            </a:pPr>
            <a:r>
              <a:rPr lang="en-US" sz="1400">
                <a:latin typeface="Times New Roman" panose="02020603050405020304" pitchFamily="18" charset="0"/>
              </a:rPr>
              <a:t>•    The Endpoint of the Titration will be detected using a Phenolphthalein indicator; an acid-base indicator that changes color from clear to pink in going from its acidic form to its basic form.</a:t>
            </a:r>
          </a:p>
          <a:p>
            <a:pPr algn="just" eaLnBrk="1" hangingPunct="1">
              <a:lnSpc>
                <a:spcPts val="1875"/>
              </a:lnSpc>
              <a:spcAft>
                <a:spcPts val="838"/>
              </a:spcAft>
            </a:pPr>
            <a:r>
              <a:rPr lang="en-US" sz="1400">
                <a:latin typeface="Times New Roman" panose="02020603050405020304" pitchFamily="18" charset="0"/>
              </a:rPr>
              <a:t>•    The chemical reaction has 1:1 stoichiometry.</a:t>
            </a:r>
          </a:p>
        </p:txBody>
      </p:sp>
      <p:sp>
        <p:nvSpPr>
          <p:cNvPr id="45062" name="Rectangle 8"/>
          <p:cNvSpPr>
            <a:spLocks noChangeArrowheads="1"/>
          </p:cNvSpPr>
          <p:nvPr/>
        </p:nvSpPr>
        <p:spPr bwMode="auto">
          <a:xfrm>
            <a:off x="1649413" y="7729538"/>
            <a:ext cx="4194175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ts val="838"/>
              </a:spcBef>
            </a:pPr>
            <a:r>
              <a:rPr lang="en-US" sz="1500" b="1">
                <a:latin typeface="Times New Roman" panose="02020603050405020304" pitchFamily="18" charset="0"/>
              </a:rPr>
              <a:t>CH</a:t>
            </a:r>
            <a:r>
              <a:rPr lang="en-US" sz="1600" b="1">
                <a:latin typeface="Times New Roman" panose="02020603050405020304" pitchFamily="18" charset="0"/>
              </a:rPr>
              <a:t>3</a:t>
            </a:r>
            <a:r>
              <a:rPr lang="en-US" sz="1500" b="1">
                <a:latin typeface="Times New Roman" panose="02020603050405020304" pitchFamily="18" charset="0"/>
              </a:rPr>
              <a:t>COOH </a:t>
            </a:r>
            <a:r>
              <a:rPr lang="en-US" sz="1600" b="1">
                <a:latin typeface="Times New Roman" panose="02020603050405020304" pitchFamily="18" charset="0"/>
              </a:rPr>
              <a:t>(aq) </a:t>
            </a:r>
            <a:r>
              <a:rPr lang="en-US" sz="1500" b="1">
                <a:latin typeface="Times New Roman" panose="02020603050405020304" pitchFamily="18" charset="0"/>
              </a:rPr>
              <a:t>+ NaOH </a:t>
            </a:r>
            <a:r>
              <a:rPr lang="en-US" sz="1600" b="1">
                <a:latin typeface="Times New Roman" panose="02020603050405020304" pitchFamily="18" charset="0"/>
              </a:rPr>
              <a:t>(aq) </a:t>
            </a:r>
            <a:r>
              <a:rPr lang="en-US" sz="1500" b="1">
                <a:latin typeface="Times New Roman" panose="02020603050405020304" pitchFamily="18" charset="0"/>
              </a:rPr>
              <a:t>CH</a:t>
            </a:r>
            <a:r>
              <a:rPr lang="en-US" sz="1600" b="1">
                <a:latin typeface="Times New Roman" panose="02020603050405020304" pitchFamily="18" charset="0"/>
              </a:rPr>
              <a:t>3</a:t>
            </a:r>
            <a:r>
              <a:rPr lang="en-US" sz="1500" b="1">
                <a:latin typeface="Times New Roman" panose="02020603050405020304" pitchFamily="18" charset="0"/>
              </a:rPr>
              <a:t>COOH </a:t>
            </a:r>
            <a:r>
              <a:rPr lang="en-US" sz="1600" b="1">
                <a:latin typeface="Times New Roman" panose="02020603050405020304" pitchFamily="18" charset="0"/>
              </a:rPr>
              <a:t>(aq) </a:t>
            </a:r>
            <a:r>
              <a:rPr lang="en-US" sz="1500" b="1">
                <a:latin typeface="Times New Roman" panose="02020603050405020304" pitchFamily="18" charset="0"/>
              </a:rPr>
              <a:t>+ H</a:t>
            </a:r>
            <a:r>
              <a:rPr lang="en-US" sz="1600" b="1">
                <a:latin typeface="Times New Roman" panose="02020603050405020304" pitchFamily="18" charset="0"/>
              </a:rPr>
              <a:t>2</a:t>
            </a:r>
            <a:r>
              <a:rPr lang="en-US" sz="1500" b="1">
                <a:latin typeface="Times New Roman" panose="02020603050405020304" pitchFamily="18" charset="0"/>
              </a:rPr>
              <a:t>O</a:t>
            </a:r>
            <a:endParaRPr lang="en-US" sz="1500" b="1" baseline="30000">
              <a:latin typeface="Times New Roman" panose="02020603050405020304" pitchFamily="18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417513" y="8308975"/>
            <a:ext cx="1706562" cy="1414463"/>
          </a:xfrm>
          <a:prstGeom prst="rect">
            <a:avLst/>
          </a:prstGeom>
        </p:spPr>
        <p:txBody>
          <a:bodyPr lIns="0" tIns="0" rIns="0" bIns="0"/>
          <a:lstStyle/>
          <a:p>
            <a:pPr marL="114300" algn="just" eaLnBrk="1" fontAlgn="auto" hangingPunct="1">
              <a:spcBef>
                <a:spcPts val="0"/>
              </a:spcBef>
              <a:spcAft>
                <a:spcPts val="420"/>
              </a:spcAft>
              <a:defRPr/>
            </a:pPr>
            <a:r>
              <a:rPr lang="en-US" sz="1400" b="1" dirty="0">
                <a:latin typeface="Times New Roman"/>
              </a:rPr>
              <a:t>2. Apparatus:</a:t>
            </a:r>
          </a:p>
          <a:p>
            <a:pPr marL="254000" algn="just" eaLnBrk="1" fontAlgn="auto" hangingPunct="1">
              <a:lnSpc>
                <a:spcPts val="1608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dirty="0">
                <a:latin typeface="Times New Roman"/>
              </a:rPr>
              <a:t>1-   Stand &amp; clamp.</a:t>
            </a:r>
          </a:p>
          <a:p>
            <a:pPr marL="254000" algn="just" eaLnBrk="1" fontAlgn="auto" hangingPunct="1">
              <a:lnSpc>
                <a:spcPts val="1608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dirty="0">
                <a:latin typeface="Times New Roman"/>
              </a:rPr>
              <a:t>2-   Pipet bulbs.</a:t>
            </a:r>
          </a:p>
          <a:p>
            <a:pPr marL="254000" algn="just" eaLnBrk="1" fontAlgn="auto" hangingPunct="1">
              <a:lnSpc>
                <a:spcPts val="1608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dirty="0">
                <a:latin typeface="Times New Roman"/>
              </a:rPr>
              <a:t>3-    Beaker.</a:t>
            </a:r>
          </a:p>
          <a:p>
            <a:pPr marL="254000" algn="just" eaLnBrk="1" fontAlgn="auto" hangingPunct="1">
              <a:lnSpc>
                <a:spcPts val="1608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dirty="0">
                <a:latin typeface="Times New Roman"/>
              </a:rPr>
              <a:t>4-    Conical flask.</a:t>
            </a:r>
          </a:p>
          <a:p>
            <a:pPr marL="254000" algn="just" eaLnBrk="1" fontAlgn="auto" hangingPunct="1">
              <a:lnSpc>
                <a:spcPts val="1608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dirty="0">
                <a:latin typeface="Times New Roman"/>
              </a:rPr>
              <a:t>5-    Dropper.</a:t>
            </a:r>
          </a:p>
          <a:p>
            <a:pPr marL="254000" algn="just" eaLnBrk="1" fontAlgn="auto" hangingPunct="1">
              <a:lnSpc>
                <a:spcPts val="1608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dirty="0">
                <a:latin typeface="Times New Roman"/>
              </a:rPr>
              <a:t>6-    Burette.</a:t>
            </a:r>
          </a:p>
        </p:txBody>
      </p:sp>
      <p:sp>
        <p:nvSpPr>
          <p:cNvPr id="45064" name="Rectangle 10"/>
          <p:cNvSpPr>
            <a:spLocks noChangeArrowheads="1"/>
          </p:cNvSpPr>
          <p:nvPr/>
        </p:nvSpPr>
        <p:spPr bwMode="auto">
          <a:xfrm>
            <a:off x="3654425" y="10363200"/>
            <a:ext cx="176213" cy="136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US" sz="1100">
                <a:latin typeface="Times New Roman" panose="02020603050405020304" pitchFamily="18" charset="0"/>
              </a:rPr>
              <a:t>30</a:t>
            </a:r>
          </a:p>
        </p:txBody>
      </p:sp>
      <p:pic>
        <p:nvPicPr>
          <p:cNvPr id="45065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93900" y="4075113"/>
            <a:ext cx="3321050" cy="1298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608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12988" y="341313"/>
            <a:ext cx="2849562" cy="3975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Rectangle 2"/>
          <p:cNvSpPr/>
          <p:nvPr/>
        </p:nvSpPr>
        <p:spPr>
          <a:xfrm>
            <a:off x="417513" y="4584700"/>
            <a:ext cx="6742112" cy="5656263"/>
          </a:xfrm>
          <a:prstGeom prst="rect">
            <a:avLst/>
          </a:prstGeom>
        </p:spPr>
        <p:txBody>
          <a:bodyPr lIns="0" tIns="0" rIns="0" bIns="0"/>
          <a:lstStyle/>
          <a:p>
            <a:pPr algn="just" eaLnBrk="1" fontAlgn="auto" hangingPunct="1">
              <a:spcBef>
                <a:spcPts val="1470"/>
              </a:spcBef>
              <a:spcAft>
                <a:spcPts val="420"/>
              </a:spcAft>
              <a:defRPr/>
            </a:pPr>
            <a:r>
              <a:rPr lang="en-US" sz="1400" b="1" dirty="0">
                <a:latin typeface="Times New Roman"/>
              </a:rPr>
              <a:t>3.    Materials:</a:t>
            </a:r>
          </a:p>
          <a:p>
            <a:pPr marL="139700" algn="just" eaLnBrk="1" fontAlgn="auto" hangingPunct="1">
              <a:lnSpc>
                <a:spcPts val="1584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dirty="0">
                <a:latin typeface="Times New Roman"/>
              </a:rPr>
              <a:t>1-    Vinegar 10-mL burets.</a:t>
            </a:r>
          </a:p>
          <a:p>
            <a:pPr marL="139700" algn="just" eaLnBrk="1" fontAlgn="auto" hangingPunct="1">
              <a:lnSpc>
                <a:spcPts val="1584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dirty="0">
                <a:latin typeface="Times New Roman"/>
              </a:rPr>
              <a:t>2-    Standardized 1.00 M </a:t>
            </a:r>
            <a:r>
              <a:rPr lang="en-US" sz="1400" dirty="0" err="1">
                <a:latin typeface="Times New Roman"/>
              </a:rPr>
              <a:t>NaOH</a:t>
            </a:r>
            <a:r>
              <a:rPr lang="en-US" sz="1400" dirty="0">
                <a:latin typeface="Times New Roman"/>
              </a:rPr>
              <a:t>.</a:t>
            </a:r>
          </a:p>
          <a:p>
            <a:pPr marL="139700" algn="just" eaLnBrk="1" fontAlgn="auto" hangingPunct="1">
              <a:lnSpc>
                <a:spcPts val="1584"/>
              </a:lnSpc>
              <a:spcBef>
                <a:spcPts val="0"/>
              </a:spcBef>
              <a:spcAft>
                <a:spcPts val="1050"/>
              </a:spcAft>
              <a:defRPr/>
            </a:pPr>
            <a:r>
              <a:rPr lang="en-US" sz="1400" dirty="0">
                <a:latin typeface="Times New Roman"/>
              </a:rPr>
              <a:t>3-    Phenolphthalein.</a:t>
            </a:r>
          </a:p>
          <a:p>
            <a:pPr algn="just" eaLnBrk="1" fontAlgn="auto" hangingPunct="1">
              <a:lnSpc>
                <a:spcPts val="1848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b="1" dirty="0">
                <a:latin typeface="Times New Roman"/>
              </a:rPr>
              <a:t>4.    Procedures:</a:t>
            </a:r>
          </a:p>
          <a:p>
            <a:pPr algn="just" eaLnBrk="1" fontAlgn="auto" hangingPunct="1">
              <a:lnSpc>
                <a:spcPts val="1848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dirty="0">
                <a:latin typeface="Times New Roman"/>
              </a:rPr>
              <a:t>A.    Preparation of burette</a:t>
            </a:r>
          </a:p>
          <a:p>
            <a:pPr marL="381000" indent="-215900" algn="just" eaLnBrk="1" fontAlgn="auto" hangingPunct="1">
              <a:lnSpc>
                <a:spcPts val="1848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dirty="0">
                <a:latin typeface="Times New Roman"/>
              </a:rPr>
              <a:t>1.    Clean a 50 ml burette and rinse with DI water. A clean burette will have no droplets clinging to inside of the glass.</a:t>
            </a:r>
          </a:p>
          <a:p>
            <a:pPr marL="381000" indent="-215900" algn="just" eaLnBrk="1" fontAlgn="auto" hangingPunct="1">
              <a:lnSpc>
                <a:spcPts val="1848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dirty="0">
                <a:latin typeface="Times New Roman"/>
              </a:rPr>
              <a:t>2.    Rinse the </a:t>
            </a:r>
            <a:r>
              <a:rPr lang="en-US" sz="1400" dirty="0" err="1">
                <a:latin typeface="Times New Roman"/>
              </a:rPr>
              <a:t>buret</a:t>
            </a:r>
            <a:r>
              <a:rPr lang="en-US" sz="1400" dirty="0">
                <a:latin typeface="Times New Roman"/>
              </a:rPr>
              <a:t> with two 5 ml portions of the standardized </a:t>
            </a:r>
            <a:r>
              <a:rPr lang="en-US" sz="1400" dirty="0" err="1">
                <a:latin typeface="Times New Roman"/>
              </a:rPr>
              <a:t>NaOH</a:t>
            </a:r>
            <a:r>
              <a:rPr lang="en-US" sz="1400" dirty="0">
                <a:latin typeface="Times New Roman"/>
              </a:rPr>
              <a:t> solution. Make sure you drain the </a:t>
            </a:r>
            <a:r>
              <a:rPr lang="en-US" sz="1400" dirty="0" err="1">
                <a:latin typeface="Times New Roman"/>
              </a:rPr>
              <a:t>NaOH</a:t>
            </a:r>
            <a:r>
              <a:rPr lang="en-US" sz="1400" dirty="0">
                <a:latin typeface="Times New Roman"/>
              </a:rPr>
              <a:t> solution through the tip of the </a:t>
            </a:r>
            <a:r>
              <a:rPr lang="en-US" sz="1400" dirty="0" err="1">
                <a:latin typeface="Times New Roman"/>
              </a:rPr>
              <a:t>buret</a:t>
            </a:r>
            <a:r>
              <a:rPr lang="en-US" sz="1400" dirty="0">
                <a:latin typeface="Times New Roman"/>
              </a:rPr>
              <a:t>.</a:t>
            </a:r>
          </a:p>
          <a:p>
            <a:pPr marL="381000" indent="-215900" algn="just" eaLnBrk="1" fontAlgn="auto" hangingPunct="1">
              <a:lnSpc>
                <a:spcPts val="1848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dirty="0">
                <a:latin typeface="Times New Roman"/>
              </a:rPr>
              <a:t>3.    Using a funnel, fill the </a:t>
            </a:r>
            <a:r>
              <a:rPr lang="en-US" sz="1400" dirty="0" err="1">
                <a:latin typeface="Times New Roman"/>
              </a:rPr>
              <a:t>buret</a:t>
            </a:r>
            <a:r>
              <a:rPr lang="en-US" sz="1400" dirty="0">
                <a:latin typeface="Times New Roman"/>
              </a:rPr>
              <a:t> with the standardized </a:t>
            </a:r>
            <a:r>
              <a:rPr lang="en-US" sz="1400" dirty="0" err="1">
                <a:latin typeface="Times New Roman"/>
              </a:rPr>
              <a:t>NaOH</a:t>
            </a:r>
            <a:r>
              <a:rPr lang="en-US" sz="1400" dirty="0">
                <a:latin typeface="Times New Roman"/>
              </a:rPr>
              <a:t> solution. Make sure that the tip is also filled and there are no air bubbles in the tip.</a:t>
            </a:r>
          </a:p>
          <a:p>
            <a:pPr marL="381000" indent="-215900" algn="just" eaLnBrk="1" fontAlgn="auto" hangingPunct="1">
              <a:lnSpc>
                <a:spcPts val="1848"/>
              </a:lnSpc>
              <a:spcBef>
                <a:spcPts val="0"/>
              </a:spcBef>
              <a:spcAft>
                <a:spcPts val="1050"/>
              </a:spcAft>
              <a:defRPr/>
            </a:pPr>
            <a:r>
              <a:rPr lang="en-US" sz="1400" dirty="0">
                <a:latin typeface="Times New Roman"/>
              </a:rPr>
              <a:t>4.    Slowly drain the </a:t>
            </a:r>
            <a:r>
              <a:rPr lang="en-US" sz="1400" dirty="0" err="1">
                <a:latin typeface="Times New Roman"/>
              </a:rPr>
              <a:t>NaOH</a:t>
            </a:r>
            <a:r>
              <a:rPr lang="en-US" sz="1400" dirty="0">
                <a:latin typeface="Times New Roman"/>
              </a:rPr>
              <a:t> out of the </a:t>
            </a:r>
            <a:r>
              <a:rPr lang="en-US" sz="1400" dirty="0" err="1">
                <a:latin typeface="Times New Roman"/>
              </a:rPr>
              <a:t>buret</a:t>
            </a:r>
            <a:r>
              <a:rPr lang="en-US" sz="1400" dirty="0">
                <a:latin typeface="Times New Roman"/>
              </a:rPr>
              <a:t> until the </a:t>
            </a:r>
            <a:r>
              <a:rPr lang="en-US" sz="1400" dirty="0" err="1">
                <a:latin typeface="Times New Roman"/>
              </a:rPr>
              <a:t>buret</a:t>
            </a:r>
            <a:r>
              <a:rPr lang="en-US" sz="1400" dirty="0">
                <a:latin typeface="Times New Roman"/>
              </a:rPr>
              <a:t> reads 0.0 ml. Read from the bottom of the meniscus. It is sometimes helpful to hold a piece of paper with a black line behind the </a:t>
            </a:r>
            <a:r>
              <a:rPr lang="en-US" sz="1400" dirty="0" err="1">
                <a:latin typeface="Times New Roman"/>
              </a:rPr>
              <a:t>buret</a:t>
            </a:r>
            <a:r>
              <a:rPr lang="en-US" sz="1400" dirty="0">
                <a:latin typeface="Times New Roman"/>
              </a:rPr>
              <a:t> and line it up with the meniscus.</a:t>
            </a:r>
          </a:p>
          <a:p>
            <a:pPr algn="just" eaLnBrk="1" fontAlgn="auto" hangingPunct="1">
              <a:lnSpc>
                <a:spcPts val="1848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dirty="0">
                <a:latin typeface="Times New Roman"/>
              </a:rPr>
              <a:t>B.    Preparation of the Vinegar solution</a:t>
            </a:r>
          </a:p>
          <a:p>
            <a:pPr marL="381000" indent="-215900" algn="just" eaLnBrk="1" fontAlgn="auto" hangingPunct="1">
              <a:lnSpc>
                <a:spcPts val="1848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dirty="0">
                <a:latin typeface="Times New Roman"/>
              </a:rPr>
              <a:t>5.    Pipet 5 ml of the vinegar solution into a clean 250 ml flask.</a:t>
            </a:r>
          </a:p>
          <a:p>
            <a:pPr marL="381000" indent="-215900" algn="just" eaLnBrk="1" fontAlgn="auto" hangingPunct="1">
              <a:lnSpc>
                <a:spcPts val="1848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dirty="0">
                <a:latin typeface="Times New Roman"/>
              </a:rPr>
              <a:t>6.    Add 50 ml of DI water to the flask.</a:t>
            </a:r>
          </a:p>
          <a:p>
            <a:pPr marL="381000" indent="-215900" algn="just" eaLnBrk="1" fontAlgn="auto" hangingPunct="1">
              <a:lnSpc>
                <a:spcPts val="1848"/>
              </a:lnSpc>
              <a:spcBef>
                <a:spcPts val="0"/>
              </a:spcBef>
              <a:spcAft>
                <a:spcPts val="1050"/>
              </a:spcAft>
              <a:defRPr/>
            </a:pPr>
            <a:r>
              <a:rPr lang="en-US" sz="1400" dirty="0">
                <a:latin typeface="Times New Roman"/>
              </a:rPr>
              <a:t>7.    Add two drops of phenolphthalein indicator.</a:t>
            </a:r>
          </a:p>
          <a:p>
            <a:pPr algn="just" eaLnBrk="1" fontAlgn="auto" hangingPunct="1">
              <a:lnSpc>
                <a:spcPts val="1848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dirty="0">
                <a:latin typeface="Times New Roman"/>
              </a:rPr>
              <a:t>C.    Determination of % acetic acid in Vinegar solution</a:t>
            </a:r>
          </a:p>
          <a:p>
            <a:pPr marL="381000" indent="-215900" algn="just" eaLnBrk="1" fontAlgn="auto" hangingPunct="1">
              <a:lnSpc>
                <a:spcPts val="1848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dirty="0">
                <a:latin typeface="Times New Roman"/>
              </a:rPr>
              <a:t>8.    Place a white background underneath the flask with the vinegar solution.</a:t>
            </a:r>
          </a:p>
          <a:p>
            <a:pPr marL="381000" indent="-215900" algn="just" eaLnBrk="1" fontAlgn="auto" hangingPunct="1">
              <a:lnSpc>
                <a:spcPts val="1848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dirty="0">
                <a:latin typeface="Times New Roman"/>
              </a:rPr>
              <a:t>9.    Slowly add with constant swirling the </a:t>
            </a:r>
            <a:r>
              <a:rPr lang="en-US" sz="1400" dirty="0" err="1">
                <a:latin typeface="Times New Roman"/>
              </a:rPr>
              <a:t>NaOH</a:t>
            </a:r>
            <a:r>
              <a:rPr lang="en-US" sz="1400" dirty="0">
                <a:latin typeface="Times New Roman"/>
              </a:rPr>
              <a:t> drop wise to the vinegar solution.</a:t>
            </a:r>
          </a:p>
        </p:txBody>
      </p:sp>
      <p:sp>
        <p:nvSpPr>
          <p:cNvPr id="46084" name="Rectangle 3"/>
          <p:cNvSpPr>
            <a:spLocks noChangeArrowheads="1"/>
          </p:cNvSpPr>
          <p:nvPr/>
        </p:nvSpPr>
        <p:spPr bwMode="auto">
          <a:xfrm>
            <a:off x="3654425" y="10363200"/>
            <a:ext cx="165100" cy="136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US" sz="1100">
                <a:latin typeface="Times New Roman" panose="02020603050405020304" pitchFamily="18" charset="0"/>
              </a:rPr>
              <a:t>31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66738" y="361950"/>
            <a:ext cx="6583362" cy="671513"/>
          </a:xfrm>
          <a:prstGeom prst="rect">
            <a:avLst/>
          </a:prstGeom>
        </p:spPr>
        <p:txBody>
          <a:bodyPr lIns="0" tIns="0" rIns="0" bIns="0"/>
          <a:lstStyle/>
          <a:p>
            <a:pPr marL="241808" indent="-228600" eaLnBrk="1" fontAlgn="auto" hangingPunct="1">
              <a:lnSpc>
                <a:spcPts val="1848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b="1">
                <a:latin typeface="Times New Roman"/>
              </a:rPr>
              <a:t>10.</a:t>
            </a:r>
            <a:r>
              <a:rPr lang="en-US" sz="1400">
                <a:latin typeface="Times New Roman"/>
              </a:rPr>
              <a:t>    Continue adding drop wise to the vinegar solution until the vinegar solution turns the faints shade of pink that remains for 30 seconds. This is called your endpoint.</a:t>
            </a:r>
          </a:p>
          <a:p>
            <a:pPr algn="just" eaLnBrk="1" fontAlgn="auto" hangingPunct="1">
              <a:lnSpc>
                <a:spcPts val="1848"/>
              </a:lnSpc>
              <a:spcBef>
                <a:spcPts val="0"/>
              </a:spcBef>
              <a:spcAft>
                <a:spcPts val="1260"/>
              </a:spcAft>
              <a:defRPr/>
            </a:pPr>
            <a:r>
              <a:rPr lang="en-US" sz="1400" b="1">
                <a:latin typeface="Times New Roman"/>
              </a:rPr>
              <a:t>11.</a:t>
            </a:r>
            <a:r>
              <a:rPr lang="en-US" sz="1400">
                <a:latin typeface="Times New Roman"/>
              </a:rPr>
              <a:t>    Calculate the </a:t>
            </a:r>
            <a:r>
              <a:rPr lang="en-US" sz="1400" i="1">
                <a:latin typeface="Times New Roman"/>
              </a:rPr>
              <a:t>%</a:t>
            </a:r>
            <a:r>
              <a:rPr lang="en-US" sz="1400">
                <a:latin typeface="Times New Roman"/>
              </a:rPr>
              <a:t> by mass of acetic acid in the vinegar solution.</a:t>
            </a:r>
          </a:p>
        </p:txBody>
      </p:sp>
      <p:sp>
        <p:nvSpPr>
          <p:cNvPr id="3" name="Rectangle 2"/>
          <p:cNvSpPr/>
          <p:nvPr/>
        </p:nvSpPr>
        <p:spPr>
          <a:xfrm>
            <a:off x="420688" y="1308100"/>
            <a:ext cx="6754812" cy="2489200"/>
          </a:xfrm>
          <a:prstGeom prst="rect">
            <a:avLst/>
          </a:prstGeom>
        </p:spPr>
        <p:txBody>
          <a:bodyPr lIns="0" tIns="0" rIns="0" bIns="0"/>
          <a:lstStyle/>
          <a:p>
            <a:pPr algn="just" eaLnBrk="1" fontAlgn="auto" hangingPunct="1">
              <a:lnSpc>
                <a:spcPts val="1896"/>
              </a:lnSpc>
              <a:spcBef>
                <a:spcPts val="1260"/>
              </a:spcBef>
              <a:spcAft>
                <a:spcPts val="0"/>
              </a:spcAft>
              <a:defRPr/>
            </a:pPr>
            <a:r>
              <a:rPr lang="en-US" sz="1400" b="1">
                <a:latin typeface="Times New Roman"/>
              </a:rPr>
              <a:t>5. Calculation:</a:t>
            </a:r>
          </a:p>
          <a:p>
            <a:pPr marL="388112" indent="-228600" eaLnBrk="1" fontAlgn="auto" hangingPunct="1">
              <a:lnSpc>
                <a:spcPts val="1896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>
                <a:latin typeface="Times New Roman"/>
              </a:rPr>
              <a:t>•    The volume of NaOH added to the vinegar solution is read off the buret in milliliters and converted to liters (liters = ml / 1000).</a:t>
            </a:r>
          </a:p>
          <a:p>
            <a:pPr marL="388112" indent="-228600" eaLnBrk="1" fontAlgn="auto" hangingPunct="1">
              <a:lnSpc>
                <a:spcPts val="1896"/>
              </a:lnSpc>
              <a:spcBef>
                <a:spcPts val="0"/>
              </a:spcBef>
              <a:spcAft>
                <a:spcPts val="630"/>
              </a:spcAft>
              <a:defRPr/>
            </a:pPr>
            <a:r>
              <a:rPr lang="en-US" sz="1400">
                <a:latin typeface="Times New Roman"/>
              </a:rPr>
              <a:t>•    The moles of the sodium hydroxide used to react with the acetic acid in the vinegar solution can now be determined.</a:t>
            </a:r>
          </a:p>
          <a:p>
            <a:pPr algn="ctr" eaLnBrk="1" fontAlgn="auto" hangingPunct="1">
              <a:lnSpc>
                <a:spcPts val="3072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b="1">
                <a:latin typeface="Times New Roman"/>
              </a:rPr>
              <a:t>moles of NaOH = (molarity of NaOH) x (liters of NaOH) moles of NaOH = moles of acetic acid</a:t>
            </a:r>
          </a:p>
          <a:p>
            <a:pPr marL="388112" indent="-228600" eaLnBrk="1" fontAlgn="auto" hangingPunct="1">
              <a:lnSpc>
                <a:spcPts val="1824"/>
              </a:lnSpc>
              <a:spcBef>
                <a:spcPts val="0"/>
              </a:spcBef>
              <a:spcAft>
                <a:spcPts val="630"/>
              </a:spcAft>
              <a:defRPr/>
            </a:pPr>
            <a:r>
              <a:rPr lang="en-US" sz="1400">
                <a:latin typeface="Times New Roman"/>
              </a:rPr>
              <a:t>•    The mass of the acetic acid in the vinegar solution is determined by using the moles of acetic acid and the molecular mass of acetic acid (60 g/mol).</a:t>
            </a:r>
          </a:p>
        </p:txBody>
      </p:sp>
      <p:sp>
        <p:nvSpPr>
          <p:cNvPr id="47108" name="Rectangle 3"/>
          <p:cNvSpPr>
            <a:spLocks noChangeArrowheads="1"/>
          </p:cNvSpPr>
          <p:nvPr/>
        </p:nvSpPr>
        <p:spPr bwMode="auto">
          <a:xfrm>
            <a:off x="325438" y="3992563"/>
            <a:ext cx="6788150" cy="817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ts val="625"/>
              </a:spcBef>
              <a:spcAft>
                <a:spcPts val="1263"/>
              </a:spcAft>
            </a:pPr>
            <a:r>
              <a:rPr lang="en-US" sz="1400" b="1">
                <a:latin typeface="Times New Roman" panose="02020603050405020304" pitchFamily="18" charset="0"/>
              </a:rPr>
              <a:t>grams of CH</a:t>
            </a:r>
            <a:r>
              <a:rPr lang="en-US" sz="900" b="1">
                <a:latin typeface="Times New Roman" panose="02020603050405020304" pitchFamily="18" charset="0"/>
              </a:rPr>
              <a:t>3</a:t>
            </a:r>
            <a:r>
              <a:rPr lang="en-US" sz="1400" b="1">
                <a:latin typeface="Times New Roman" panose="02020603050405020304" pitchFamily="18" charset="0"/>
              </a:rPr>
              <a:t>COOH = (molecular mass of CH</a:t>
            </a:r>
            <a:r>
              <a:rPr lang="en-US" sz="900" b="1">
                <a:latin typeface="Times New Roman" panose="02020603050405020304" pitchFamily="18" charset="0"/>
              </a:rPr>
              <a:t>3</a:t>
            </a:r>
            <a:r>
              <a:rPr lang="en-US" sz="1400" b="1">
                <a:latin typeface="Times New Roman" panose="02020603050405020304" pitchFamily="18" charset="0"/>
              </a:rPr>
              <a:t>COOH) x (moles of CH</a:t>
            </a:r>
            <a:r>
              <a:rPr lang="en-US" sz="900" b="1">
                <a:latin typeface="Times New Roman" panose="02020603050405020304" pitchFamily="18" charset="0"/>
              </a:rPr>
              <a:t>3</a:t>
            </a:r>
            <a:r>
              <a:rPr lang="en-US" sz="1400" b="1">
                <a:latin typeface="Times New Roman" panose="02020603050405020304" pitchFamily="18" charset="0"/>
              </a:rPr>
              <a:t>COOH)</a:t>
            </a:r>
          </a:p>
          <a:p>
            <a:pPr algn="just" eaLnBrk="1" hangingPunct="1">
              <a:lnSpc>
                <a:spcPts val="1850"/>
              </a:lnSpc>
              <a:spcAft>
                <a:spcPts val="625"/>
              </a:spcAft>
            </a:pPr>
            <a:r>
              <a:rPr lang="en-US" sz="1400">
                <a:latin typeface="Times New Roman" panose="02020603050405020304" pitchFamily="18" charset="0"/>
              </a:rPr>
              <a:t>In order to calculate the percent acetic acid in the vinegar solution by mass, we will assume the density of the vinegar solution is the same as water (1.00 g/ml).</a:t>
            </a:r>
          </a:p>
        </p:txBody>
      </p:sp>
      <p:sp>
        <p:nvSpPr>
          <p:cNvPr id="47109" name="Rectangle 4"/>
          <p:cNvSpPr>
            <a:spLocks noChangeArrowheads="1"/>
          </p:cNvSpPr>
          <p:nvPr/>
        </p:nvSpPr>
        <p:spPr bwMode="auto">
          <a:xfrm>
            <a:off x="576263" y="5002213"/>
            <a:ext cx="6337300" cy="198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>
              <a:spcBef>
                <a:spcPts val="625"/>
              </a:spcBef>
              <a:spcAft>
                <a:spcPts val="1263"/>
              </a:spcAft>
            </a:pPr>
            <a:r>
              <a:rPr lang="en-US" sz="1400" b="1">
                <a:latin typeface="Times New Roman" panose="02020603050405020304" pitchFamily="18" charset="0"/>
              </a:rPr>
              <a:t>grams of vinegar solution = density of vinegar solution x volume of vinegar solution</a:t>
            </a:r>
          </a:p>
        </p:txBody>
      </p:sp>
      <p:sp>
        <p:nvSpPr>
          <p:cNvPr id="47110" name="Rectangle 5"/>
          <p:cNvSpPr>
            <a:spLocks noChangeArrowheads="1"/>
          </p:cNvSpPr>
          <p:nvPr/>
        </p:nvSpPr>
        <p:spPr bwMode="auto">
          <a:xfrm>
            <a:off x="325438" y="5383213"/>
            <a:ext cx="4454525" cy="20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>
              <a:spcBef>
                <a:spcPts val="1263"/>
              </a:spcBef>
              <a:spcAft>
                <a:spcPts val="1263"/>
              </a:spcAft>
            </a:pPr>
            <a:r>
              <a:rPr lang="en-US" sz="1400">
                <a:latin typeface="Times New Roman" panose="02020603050405020304" pitchFamily="18" charset="0"/>
              </a:rPr>
              <a:t>To calculate the % acetic acid by mass in the vinegar solution:</a:t>
            </a:r>
          </a:p>
        </p:txBody>
      </p:sp>
      <p:sp>
        <p:nvSpPr>
          <p:cNvPr id="47111" name="Rectangle 8"/>
          <p:cNvSpPr>
            <a:spLocks noChangeArrowheads="1"/>
          </p:cNvSpPr>
          <p:nvPr/>
        </p:nvSpPr>
        <p:spPr bwMode="auto">
          <a:xfrm>
            <a:off x="3654425" y="10363200"/>
            <a:ext cx="176213" cy="136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US" sz="1100">
                <a:latin typeface="Times New Roman" panose="02020603050405020304" pitchFamily="18" charset="0"/>
              </a:rPr>
              <a:t>32</a:t>
            </a:r>
          </a:p>
        </p:txBody>
      </p:sp>
      <p:pic>
        <p:nvPicPr>
          <p:cNvPr id="47112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1150" y="5765800"/>
            <a:ext cx="6802438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100000" t="-60000" r="100000" b="20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81</TotalTime>
  <Words>725</Words>
  <Application>Microsoft Office PowerPoint</Application>
  <PresentationFormat>Custom</PresentationFormat>
  <Paragraphs>50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Times New Roman</vt:lpstr>
      <vt:lpstr>Office Theme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ььььь</dc:creator>
  <cp:keywords/>
  <cp:lastModifiedBy>hp</cp:lastModifiedBy>
  <cp:revision>17</cp:revision>
  <dcterms:modified xsi:type="dcterms:W3CDTF">2018-11-17T17:02:08Z</dcterms:modified>
</cp:coreProperties>
</file>